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16"/>
  </p:notesMasterIdLst>
  <p:handoutMasterIdLst>
    <p:handoutMasterId r:id="rId17"/>
  </p:handoutMasterIdLst>
  <p:sldIdLst>
    <p:sldId id="260" r:id="rId5"/>
    <p:sldId id="261" r:id="rId6"/>
    <p:sldId id="271" r:id="rId7"/>
    <p:sldId id="267" r:id="rId8"/>
    <p:sldId id="279" r:id="rId9"/>
    <p:sldId id="272" r:id="rId10"/>
    <p:sldId id="262" r:id="rId11"/>
    <p:sldId id="264" r:id="rId12"/>
    <p:sldId id="265" r:id="rId13"/>
    <p:sldId id="266" r:id="rId14"/>
    <p:sldId id="283" r:id="rId15"/>
  </p:sldIdLst>
  <p:sldSz cx="12192000" cy="6858000"/>
  <p:notesSz cx="7010400" cy="92964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5" userDrawn="1">
          <p15:clr>
            <a:srgbClr val="A4A3A4"/>
          </p15:clr>
        </p15:guide>
        <p15:guide id="2" pos="531"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Perry" initials="RP" lastIdx="1" clrIdx="0">
    <p:extLst>
      <p:ext uri="{19B8F6BF-5375-455C-9EA6-DF929625EA0E}">
        <p15:presenceInfo xmlns:p15="http://schemas.microsoft.com/office/powerpoint/2012/main" userId="Rachel Perry" providerId="None"/>
      </p:ext>
    </p:extLst>
  </p:cmAuthor>
  <p:cmAuthor id="2" name="Kasia Faughn" initials="KF" lastIdx="19" clrIdx="1">
    <p:extLst>
      <p:ext uri="{19B8F6BF-5375-455C-9EA6-DF929625EA0E}">
        <p15:presenceInfo xmlns:p15="http://schemas.microsoft.com/office/powerpoint/2012/main" userId="S-1-5-21-796845957-287218729-725345543-24084" providerId="AD"/>
      </p:ext>
    </p:extLst>
  </p:cmAuthor>
  <p:cmAuthor id="3" name="Rachel Perry" initials="RP [2]" lastIdx="15" clrIdx="2">
    <p:extLst>
      <p:ext uri="{19B8F6BF-5375-455C-9EA6-DF929625EA0E}">
        <p15:presenceInfo xmlns:p15="http://schemas.microsoft.com/office/powerpoint/2012/main" userId="S-1-5-21-796845957-287218729-725345543-14588" providerId="AD"/>
      </p:ext>
    </p:extLst>
  </p:cmAuthor>
  <p:cmAuthor id="4" name="Deborah Baumgartner" initials="DB" lastIdx="8" clrIdx="3">
    <p:extLst>
      <p:ext uri="{19B8F6BF-5375-455C-9EA6-DF929625EA0E}">
        <p15:presenceInfo xmlns:p15="http://schemas.microsoft.com/office/powerpoint/2012/main" userId="S-1-5-21-2608872058-1432505909-2668327341-16103" providerId="AD"/>
      </p:ext>
    </p:extLst>
  </p:cmAuthor>
  <p:cmAuthor id="5" name="Nikki Antonovich" initials="NA" lastIdx="2" clrIdx="4">
    <p:extLst>
      <p:ext uri="{19B8F6BF-5375-455C-9EA6-DF929625EA0E}">
        <p15:presenceInfo xmlns:p15="http://schemas.microsoft.com/office/powerpoint/2012/main" userId="S-1-5-21-796845957-287218729-725345543-240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76F"/>
    <a:srgbClr val="144182"/>
    <a:srgbClr val="10273F"/>
    <a:srgbClr val="174C99"/>
    <a:srgbClr val="FFFFFF"/>
    <a:srgbClr val="3D6AA1"/>
    <a:srgbClr val="E9EFF7"/>
    <a:srgbClr val="71A640"/>
    <a:srgbClr val="F8F9FA"/>
    <a:srgbClr val="D0D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6" autoAdjust="0"/>
    <p:restoredTop sz="76852" autoAdjust="0"/>
  </p:normalViewPr>
  <p:slideViewPr>
    <p:cSldViewPr snapToGrid="0" snapToObjects="1">
      <p:cViewPr varScale="1">
        <p:scale>
          <a:sx n="69" d="100"/>
          <a:sy n="69" d="100"/>
        </p:scale>
        <p:origin x="1152" y="72"/>
      </p:cViewPr>
      <p:guideLst>
        <p:guide orient="horz" pos="1255"/>
        <p:guide pos="531"/>
      </p:guideLst>
    </p:cSldViewPr>
  </p:slideViewPr>
  <p:notesTextViewPr>
    <p:cViewPr>
      <p:scale>
        <a:sx n="125" d="100"/>
        <a:sy n="125" d="100"/>
      </p:scale>
      <p:origin x="0" y="0"/>
    </p:cViewPr>
  </p:notesTextViewPr>
  <p:sorterViewPr>
    <p:cViewPr>
      <p:scale>
        <a:sx n="19803" d="25000"/>
        <a:sy n="19803" d="25000"/>
      </p:scale>
      <p:origin x="0" y="-159"/>
    </p:cViewPr>
  </p:sorterViewPr>
  <p:notesViewPr>
    <p:cSldViewPr snapToGrid="0" snapToObjects="1">
      <p:cViewPr varScale="1">
        <p:scale>
          <a:sx n="65" d="100"/>
          <a:sy n="65" d="100"/>
        </p:scale>
        <p:origin x="2562" y="6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8AE7495-FD6E-4148-8988-5AF3A1186E45}" type="datetimeFigureOut">
              <a:rPr lang="en-US" smtClean="0"/>
              <a:pPr/>
              <a:t>8/12/2021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77F373C-F0E0-4CD8-9181-312DCA039FDA}" type="slidenum">
              <a:rPr lang="en-US" smtClean="0"/>
              <a:pPr/>
              <a:t>‹#›</a:t>
            </a:fld>
            <a:endParaRPr lang="en-US" dirty="0"/>
          </a:p>
        </p:txBody>
      </p:sp>
    </p:spTree>
    <p:extLst>
      <p:ext uri="{BB962C8B-B14F-4D97-AF65-F5344CB8AC3E}">
        <p14:creationId xmlns:p14="http://schemas.microsoft.com/office/powerpoint/2010/main" val="224595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812545-5050-4626-BB70-3CAB98A03EEB}" type="datetimeFigureOut">
              <a:rPr lang="en-US" smtClean="0"/>
              <a:pPr/>
              <a:t>8/12/2021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078B8E-2430-48E3-947F-D4E74CBF0628}" type="slidenum">
              <a:rPr lang="en-US" smtClean="0"/>
              <a:pPr/>
              <a:t>‹#›</a:t>
            </a:fld>
            <a:endParaRPr lang="en-US" dirty="0"/>
          </a:p>
        </p:txBody>
      </p:sp>
    </p:spTree>
    <p:extLst>
      <p:ext uri="{BB962C8B-B14F-4D97-AF65-F5344CB8AC3E}">
        <p14:creationId xmlns:p14="http://schemas.microsoft.com/office/powerpoint/2010/main" val="155405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Good Evening Families!</a:t>
            </a:r>
          </a:p>
          <a:p>
            <a:pPr marL="171450" indent="-171450">
              <a:buFont typeface="Arial" panose="020B0604020202020204" pitchFamily="34" charset="0"/>
              <a:buChar char="•"/>
            </a:pPr>
            <a:r>
              <a:rPr lang="en-US" dirty="0"/>
              <a:t>Thank</a:t>
            </a:r>
            <a:r>
              <a:rPr lang="en-US" baseline="0" dirty="0"/>
              <a:t> you for being here!</a:t>
            </a:r>
            <a:endParaRPr lang="en-US" dirty="0"/>
          </a:p>
          <a:p>
            <a:pPr marL="171450" indent="-171450">
              <a:buFont typeface="Arial" panose="020B0604020202020204" pitchFamily="34" charset="0"/>
              <a:buChar char="•"/>
            </a:pPr>
            <a:r>
              <a:rPr lang="en-US" dirty="0"/>
              <a:t>Today/to</a:t>
            </a:r>
            <a:r>
              <a:rPr lang="en-US" baseline="0" dirty="0"/>
              <a:t>night I’d like to talk to you about the testing your child will participate in related to their physical health and fitness called the Physical Fitness Test or PFT.</a:t>
            </a:r>
            <a:endParaRPr lang="en-US" dirty="0"/>
          </a:p>
          <a:p>
            <a:pPr marL="171450" indent="-171450">
              <a:buFont typeface="Arial" panose="020B0604020202020204" pitchFamily="34" charset="0"/>
              <a:buChar char="•"/>
            </a:pPr>
            <a:r>
              <a:rPr lang="en-US" dirty="0"/>
              <a:t>Let’s get started!</a:t>
            </a:r>
          </a:p>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a:t>
            </a:fld>
            <a:endParaRPr lang="en-US" dirty="0"/>
          </a:p>
        </p:txBody>
      </p:sp>
    </p:spTree>
    <p:extLst>
      <p:ext uri="{BB962C8B-B14F-4D97-AF65-F5344CB8AC3E}">
        <p14:creationId xmlns:p14="http://schemas.microsoft.com/office/powerpoint/2010/main" val="402624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California Department of Education has developed a series called the Parent Guide to Understanding.</a:t>
            </a:r>
            <a:r>
              <a:rPr lang="en-US" baseline="0" dirty="0"/>
              <a:t> </a:t>
            </a:r>
            <a:r>
              <a:rPr lang="en-US" dirty="0"/>
              <a:t>These guides are simple overviews that answer the critical questions of what, why, who, how, and when about each assessment.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You can find those on the Web site listed on this slide. </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10</a:t>
            </a:fld>
            <a:endParaRPr lang="en-US" dirty="0"/>
          </a:p>
        </p:txBody>
      </p:sp>
    </p:spTree>
    <p:extLst>
      <p:ext uri="{BB962C8B-B14F-4D97-AF65-F5344CB8AC3E}">
        <p14:creationId xmlns:p14="http://schemas.microsoft.com/office/powerpoint/2010/main" val="5205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r>
              <a:rPr lang="en-US" dirty="0"/>
              <a:t>Please contact your child’s PE Teacher. </a:t>
            </a:r>
            <a:endParaRPr lang="en-US" baseline="0"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11</a:t>
            </a:fld>
            <a:endParaRPr lang="en-US" dirty="0"/>
          </a:p>
        </p:txBody>
      </p:sp>
    </p:spTree>
    <p:extLst>
      <p:ext uri="{BB962C8B-B14F-4D97-AF65-F5344CB8AC3E}">
        <p14:creationId xmlns:p14="http://schemas.microsoft.com/office/powerpoint/2010/main" val="291955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PFT is the test that is used to measure the </a:t>
            </a:r>
            <a:r>
              <a:rPr lang="en-US" baseline="0" dirty="0"/>
              <a:t>level of physical fitness and health of </a:t>
            </a:r>
            <a:r>
              <a:rPr lang="en-US" dirty="0"/>
              <a:t>California students in grades 5, 7,</a:t>
            </a:r>
            <a:r>
              <a:rPr lang="en-US" baseline="0" dirty="0"/>
              <a:t> and 9.</a:t>
            </a:r>
            <a:endParaRPr lang="en-US" dirty="0"/>
          </a:p>
          <a:p>
            <a:pPr marL="171450" indent="-171450">
              <a:buFont typeface="Arial" panose="020B0604020202020204" pitchFamily="34" charset="0"/>
              <a:buChar char="•"/>
            </a:pPr>
            <a:r>
              <a:rPr lang="en-US" dirty="0"/>
              <a:t>As</a:t>
            </a:r>
            <a:r>
              <a:rPr lang="en-US" baseline="0" dirty="0"/>
              <a:t> many of you know, high levels of physical fitness have been shown to reduce the risk of several illnesses</a:t>
            </a:r>
            <a:r>
              <a:rPr lang="en-US" dirty="0"/>
              <a:t>.</a:t>
            </a:r>
          </a:p>
          <a:p>
            <a:pPr marL="171450" indent="-171450">
              <a:buFont typeface="Arial" panose="020B0604020202020204" pitchFamily="34" charset="0"/>
              <a:buChar char="•"/>
            </a:pPr>
            <a:r>
              <a:rPr lang="en-US" dirty="0"/>
              <a:t>The</a:t>
            </a:r>
            <a:r>
              <a:rPr lang="en-US" baseline="0" dirty="0"/>
              <a:t> test given to students in California is the FITNESSGRAM</a:t>
            </a:r>
            <a:r>
              <a:rPr lang="en-US" baseline="30000" dirty="0"/>
              <a:t>®</a:t>
            </a:r>
            <a:r>
              <a:rPr lang="en-US" baseline="0" dirty="0"/>
              <a:t> developed by the Cooper Institute. </a:t>
            </a: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2</a:t>
            </a:fld>
            <a:endParaRPr lang="en-US" dirty="0"/>
          </a:p>
        </p:txBody>
      </p:sp>
    </p:spTree>
    <p:extLst>
      <p:ext uri="{BB962C8B-B14F-4D97-AF65-F5344CB8AC3E}">
        <p14:creationId xmlns:p14="http://schemas.microsoft.com/office/powerpoint/2010/main" val="394791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may be wondering why</a:t>
            </a:r>
            <a:r>
              <a:rPr lang="en-US" baseline="0" dirty="0"/>
              <a:t> students need to take the PFT?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PFT is one piece of information about your child’s physical health. In particular it provides a unique look at your child’s fitness.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primary goal to the FITNESSGRAM is to assist in establishing lifetime habits</a:t>
            </a:r>
            <a:r>
              <a:rPr lang="en-US" baseline="0" dirty="0"/>
              <a:t> of regular physical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PFT provides information that can by used by students to assess and plan personal fitness programs, by teachers to design the curriculum for physical education programs, and by parents and guardians to understand their children’s fitness level.</a:t>
            </a: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3</a:t>
            </a:fld>
            <a:endParaRPr lang="en-US" dirty="0"/>
          </a:p>
        </p:txBody>
      </p:sp>
    </p:spTree>
    <p:extLst>
      <p:ext uri="{BB962C8B-B14F-4D97-AF65-F5344CB8AC3E}">
        <p14:creationId xmlns:p14="http://schemas.microsoft.com/office/powerpoint/2010/main" val="2858160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By law, all school districts are required to administer the PFT each</a:t>
            </a:r>
            <a:r>
              <a:rPr lang="en-US" baseline="0" dirty="0"/>
              <a:t> year </a:t>
            </a:r>
            <a:r>
              <a:rPr lang="en-US" dirty="0"/>
              <a:t>to students in grades five, seven, and nine. </a:t>
            </a:r>
          </a:p>
          <a:p>
            <a:pPr marL="171450" indent="-171450">
              <a:buFont typeface="Arial" panose="020B0604020202020204" pitchFamily="34" charset="0"/>
              <a:buChar char="•"/>
            </a:pPr>
            <a:r>
              <a:rPr lang="en-US" dirty="0"/>
              <a:t>All students in these grades are required to take the PFT whether or not they are enrolled in a physical education (PE) class or participate in a block schedule.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Most of the fitness areas have two or three test options so all students, including those with special needs, have the chance to participate in the PFT.</a:t>
            </a:r>
          </a:p>
        </p:txBody>
      </p:sp>
      <p:sp>
        <p:nvSpPr>
          <p:cNvPr id="4" name="Slide Number Placeholder 3"/>
          <p:cNvSpPr>
            <a:spLocks noGrp="1"/>
          </p:cNvSpPr>
          <p:nvPr>
            <p:ph type="sldNum" sz="quarter" idx="10"/>
          </p:nvPr>
        </p:nvSpPr>
        <p:spPr/>
        <p:txBody>
          <a:bodyPr/>
          <a:lstStyle/>
          <a:p>
            <a:fld id="{6C078B8E-2430-48E3-947F-D4E74CBF0628}" type="slidenum">
              <a:rPr lang="en-US" smtClean="0"/>
              <a:pPr/>
              <a:t>4</a:t>
            </a:fld>
            <a:endParaRPr lang="en-US" dirty="0"/>
          </a:p>
        </p:txBody>
      </p:sp>
    </p:spTree>
    <p:extLst>
      <p:ext uri="{BB962C8B-B14F-4D97-AF65-F5344CB8AC3E}">
        <p14:creationId xmlns:p14="http://schemas.microsoft.com/office/powerpoint/2010/main" val="45131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may take the PFT over multiple days or it might be administered</a:t>
            </a:r>
            <a:r>
              <a:rPr lang="en-US" baseline="0" dirty="0"/>
              <a:t> all at one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student is tested on the six areas shown on this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I’m going to spend just a few minutes talking about the different options so you have a better understanding about what your child will be asked to do.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aerobic capacity there are three test options: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One mile</a:t>
            </a:r>
            <a:r>
              <a:rPr lang="en-US" baseline="0" dirty="0"/>
              <a:t> run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Walk test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PACER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For Abdominal Strength and endurance there is only one option, the Curl 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For Upper Body Strength and Endurance there are three test options: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Push-Up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Modified Pull Up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Flexed Arm Hang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For Trunk Extensor Strength and Flexibility there is only one option, the Trunk Lift.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For Body Composition there are three test options: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Skinfold Measurement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Bio-electric Impedance analyzer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Body Mass Index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For Flexibility there are two test options: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Back-Saver sit and reach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Shoulder stretch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Your child’s PE teacher is the best person to reach if you have specific questions about the options that will be used here at [insert school name here].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5</a:t>
            </a:fld>
            <a:endParaRPr lang="en-US" dirty="0"/>
          </a:p>
        </p:txBody>
      </p:sp>
    </p:spTree>
    <p:extLst>
      <p:ext uri="{BB962C8B-B14F-4D97-AF65-F5344CB8AC3E}">
        <p14:creationId xmlns:p14="http://schemas.microsoft.com/office/powerpoint/2010/main" val="399879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PFT is given every year throughout the state. </a:t>
            </a:r>
          </a:p>
          <a:p>
            <a:pPr marL="171450" indent="-171450">
              <a:buFont typeface="Arial" panose="020B0604020202020204" pitchFamily="34" charset="0"/>
              <a:buChar char="•"/>
            </a:pPr>
            <a:r>
              <a:rPr lang="en-US" dirty="0"/>
              <a:t>The test may be given anytime between February 1 and May 11.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6</a:t>
            </a:fld>
            <a:endParaRPr lang="en-US" dirty="0"/>
          </a:p>
        </p:txBody>
      </p:sp>
    </p:spTree>
    <p:extLst>
      <p:ext uri="{BB962C8B-B14F-4D97-AF65-F5344CB8AC3E}">
        <p14:creationId xmlns:p14="http://schemas.microsoft.com/office/powerpoint/2010/main" val="2019086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slide</a:t>
            </a:r>
            <a:r>
              <a:rPr lang="en-US" baseline="0" dirty="0"/>
              <a:t> shows a sample of the report you will receive after your child takes the PFT.</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receive scores in</a:t>
            </a:r>
            <a:r>
              <a:rPr lang="en-US" baseline="0" dirty="0"/>
              <a:t> each of the six areas.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goal is that each student scores in the Healthy Fitness Zone in all six areas.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score of Needs Improvement in a fitness area means that student’s health would benefit from more activity in that fitness area.</a:t>
            </a:r>
          </a:p>
        </p:txBody>
      </p:sp>
      <p:sp>
        <p:nvSpPr>
          <p:cNvPr id="4" name="Slide Number Placeholder 3"/>
          <p:cNvSpPr>
            <a:spLocks noGrp="1"/>
          </p:cNvSpPr>
          <p:nvPr>
            <p:ph type="sldNum" sz="quarter" idx="10"/>
          </p:nvPr>
        </p:nvSpPr>
        <p:spPr/>
        <p:txBody>
          <a:bodyPr/>
          <a:lstStyle/>
          <a:p>
            <a:fld id="{6C078B8E-2430-48E3-947F-D4E74CBF0628}" type="slidenum">
              <a:rPr lang="en-US" smtClean="0"/>
              <a:pPr/>
              <a:t>7</a:t>
            </a:fld>
            <a:endParaRPr lang="en-US" dirty="0"/>
          </a:p>
        </p:txBody>
      </p:sp>
    </p:spTree>
    <p:extLst>
      <p:ext uri="{BB962C8B-B14F-4D97-AF65-F5344CB8AC3E}">
        <p14:creationId xmlns:p14="http://schemas.microsoft.com/office/powerpoint/2010/main" val="157035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Additionally, you can</a:t>
            </a:r>
            <a:r>
              <a:rPr lang="en-US" baseline="0" dirty="0"/>
              <a:t> help support your child’s success. </a:t>
            </a:r>
            <a:endParaRPr lang="en-US" dirty="0"/>
          </a:p>
          <a:p>
            <a:pPr marL="171450" indent="-171450">
              <a:buFont typeface="Arial" panose="020B0604020202020204" pitchFamily="34" charset="0"/>
              <a:buChar char="•"/>
            </a:pPr>
            <a:r>
              <a:rPr lang="en-US" dirty="0"/>
              <a:t>First, and foremost, talk to your child about what activity they are getting every day. Make sure you give them </a:t>
            </a:r>
            <a:r>
              <a:rPr lang="en-US" baseline="0" dirty="0"/>
              <a:t>opportunities to be active either in structured or unstructured play.</a:t>
            </a:r>
            <a:endParaRPr lang="en-US" dirty="0"/>
          </a:p>
          <a:p>
            <a:pPr marL="171450" indent="-171450">
              <a:buFont typeface="Arial" panose="020B0604020202020204" pitchFamily="34" charset="0"/>
              <a:buChar char="•"/>
            </a:pPr>
            <a:r>
              <a:rPr lang="en-US" dirty="0"/>
              <a:t>Your child’s teacher is your #1 resource. The best time to contact your child’s teacher is either before or after school. Ask your child’s teacher about how they like to be contacted – either by phone or via e-mail. </a:t>
            </a:r>
          </a:p>
          <a:p>
            <a:pPr marL="171450" indent="-171450">
              <a:buFont typeface="Arial" panose="020B0604020202020204" pitchFamily="34" charset="0"/>
              <a:buChar char="•"/>
            </a:pPr>
            <a:r>
              <a:rPr lang="en-US" dirty="0"/>
              <a:t>When you talk to your child’s teacher ask them specific questions about your child,</a:t>
            </a:r>
            <a:r>
              <a:rPr lang="en-US" baseline="0" dirty="0"/>
              <a:t> ask:</a:t>
            </a:r>
            <a:endParaRPr lang="en-US" dirty="0"/>
          </a:p>
          <a:p>
            <a:pPr marL="628650" lvl="1" indent="-171450">
              <a:buFont typeface="Arial" panose="020B0604020202020204" pitchFamily="34" charset="0"/>
              <a:buChar char="•"/>
            </a:pPr>
            <a:r>
              <a:rPr lang="en-US" dirty="0"/>
              <a:t>Where is my</a:t>
            </a:r>
            <a:r>
              <a:rPr lang="en-US" baseline="0" dirty="0"/>
              <a:t> child doing well?</a:t>
            </a:r>
            <a:endParaRPr lang="en-US" dirty="0"/>
          </a:p>
          <a:p>
            <a:pPr marL="628650" lvl="1" indent="-171450">
              <a:buFont typeface="Arial" panose="020B0604020202020204" pitchFamily="34" charset="0"/>
              <a:buChar char="•"/>
            </a:pPr>
            <a:r>
              <a:rPr lang="en-US" dirty="0"/>
              <a:t>Where might</a:t>
            </a:r>
            <a:r>
              <a:rPr lang="en-US" baseline="0" dirty="0"/>
              <a:t> my</a:t>
            </a:r>
            <a:r>
              <a:rPr lang="en-US" dirty="0"/>
              <a:t> child need some extra support?</a:t>
            </a:r>
          </a:p>
          <a:p>
            <a:pPr marL="628650" lvl="1" indent="-171450">
              <a:buFont typeface="Arial" panose="020B0604020202020204" pitchFamily="34" charset="0"/>
              <a:buChar char="•"/>
            </a:pPr>
            <a:r>
              <a:rPr lang="en-US" dirty="0"/>
              <a:t>Who will provide that extra support?</a:t>
            </a:r>
          </a:p>
          <a:p>
            <a:pPr marL="628650" lvl="1" indent="-171450">
              <a:buFont typeface="Arial" panose="020B0604020202020204" pitchFamily="34" charset="0"/>
              <a:buChar char="•"/>
            </a:pPr>
            <a:r>
              <a:rPr lang="en-US" dirty="0"/>
              <a:t>How can I and other family members help at home?</a:t>
            </a:r>
          </a:p>
          <a:p>
            <a:pPr marL="171450" indent="-171450">
              <a:buFont typeface="Arial" panose="020B0604020202020204" pitchFamily="34" charset="0"/>
              <a:buChar char="•"/>
            </a:pPr>
            <a:r>
              <a:rPr lang="en-US" dirty="0"/>
              <a:t>Those are just a few examples of how to start a conversation with your child’s teacher.</a:t>
            </a:r>
          </a:p>
        </p:txBody>
      </p:sp>
      <p:sp>
        <p:nvSpPr>
          <p:cNvPr id="4" name="Slide Number Placeholder 3"/>
          <p:cNvSpPr>
            <a:spLocks noGrp="1"/>
          </p:cNvSpPr>
          <p:nvPr>
            <p:ph type="sldNum" sz="quarter" idx="10"/>
          </p:nvPr>
        </p:nvSpPr>
        <p:spPr/>
        <p:txBody>
          <a:bodyPr/>
          <a:lstStyle/>
          <a:p>
            <a:fld id="{6C078B8E-2430-48E3-947F-D4E74CBF0628}" type="slidenum">
              <a:rPr lang="en-US" smtClean="0"/>
              <a:pPr/>
              <a:t>8</a:t>
            </a:fld>
            <a:endParaRPr lang="en-US" dirty="0"/>
          </a:p>
        </p:txBody>
      </p:sp>
    </p:spTree>
    <p:extLst>
      <p:ext uri="{BB962C8B-B14F-4D97-AF65-F5344CB8AC3E}">
        <p14:creationId xmlns:p14="http://schemas.microsoft.com/office/powerpoint/2010/main" val="3078483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Additionally, here are a few other ways that you can help your child be successful:</a:t>
            </a:r>
            <a:endParaRPr lang="en-US" b="0" dirty="0"/>
          </a:p>
          <a:p>
            <a:pPr marL="628650" lvl="1" indent="-171450">
              <a:buFont typeface="Arial" panose="020B0604020202020204" pitchFamily="34" charset="0"/>
              <a:buChar char="•"/>
            </a:pPr>
            <a:r>
              <a:rPr lang="en-US" b="0" dirty="0"/>
              <a:t>Talk about the PFT with your child. Make sure they feel supported and not anxious.</a:t>
            </a:r>
          </a:p>
          <a:p>
            <a:pPr marL="628650" lvl="1" indent="-171450">
              <a:buFont typeface="Arial" panose="020B0604020202020204" pitchFamily="34" charset="0"/>
              <a:buChar char="•"/>
            </a:pPr>
            <a:r>
              <a:rPr lang="en-US" b="0" dirty="0"/>
              <a:t>Tell your child that you and the teacher have high expectations and are there to help, every step of the way.</a:t>
            </a:r>
          </a:p>
          <a:p>
            <a:pPr marL="628650" lvl="1" indent="-171450">
              <a:buFont typeface="Arial" panose="020B0604020202020204" pitchFamily="34" charset="0"/>
              <a:buChar char="•"/>
            </a:pPr>
            <a:r>
              <a:rPr lang="en-US" b="0" dirty="0"/>
              <a:t>Help make sure your child engages in 60 minutes of activity every day.</a:t>
            </a:r>
          </a:p>
          <a:p>
            <a:pPr marL="628650" lvl="1" indent="-171450">
              <a:buFont typeface="Arial" panose="020B0604020202020204" pitchFamily="34" charset="0"/>
              <a:buChar char="•"/>
            </a:pPr>
            <a:r>
              <a:rPr lang="en-US" b="0" dirty="0"/>
              <a:t>Make sure your child gets a good night’s sleep and a nutritious breakfast before testing.</a:t>
            </a:r>
          </a:p>
          <a:p>
            <a:pPr marL="628650" lvl="1" indent="-171450">
              <a:buFont typeface="Arial" panose="020B0604020202020204" pitchFamily="34" charset="0"/>
              <a:buChar char="•"/>
            </a:pPr>
            <a:r>
              <a:rPr lang="en-US" b="0" dirty="0"/>
              <a:t>Look at your child’s PFT results to help them plan fitness activities to meet their goals</a:t>
            </a:r>
            <a:r>
              <a:rPr lang="en-US" b="1" dirty="0"/>
              <a:t>. </a:t>
            </a:r>
          </a:p>
        </p:txBody>
      </p:sp>
      <p:sp>
        <p:nvSpPr>
          <p:cNvPr id="4" name="Slide Number Placeholder 3"/>
          <p:cNvSpPr>
            <a:spLocks noGrp="1"/>
          </p:cNvSpPr>
          <p:nvPr>
            <p:ph type="sldNum" sz="quarter" idx="10"/>
          </p:nvPr>
        </p:nvSpPr>
        <p:spPr/>
        <p:txBody>
          <a:bodyPr/>
          <a:lstStyle/>
          <a:p>
            <a:fld id="{6C078B8E-2430-48E3-947F-D4E74CBF0628}" type="slidenum">
              <a:rPr lang="en-US" smtClean="0"/>
              <a:pPr/>
              <a:t>9</a:t>
            </a:fld>
            <a:endParaRPr lang="en-US" dirty="0"/>
          </a:p>
        </p:txBody>
      </p:sp>
    </p:spTree>
    <p:extLst>
      <p:ext uri="{BB962C8B-B14F-4D97-AF65-F5344CB8AC3E}">
        <p14:creationId xmlns:p14="http://schemas.microsoft.com/office/powerpoint/2010/main" val="1352901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4BFF39-A1B3-495C-8165-55BFCE77E11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429437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263791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97556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 and 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726018" y="548640"/>
            <a:ext cx="10739967" cy="566738"/>
          </a:xfrm>
        </p:spPr>
        <p:txBody>
          <a:bodyPr anchor="b">
            <a:noAutofit/>
          </a:bodyPr>
          <a:lstStyle>
            <a:lvl1pPr algn="l">
              <a:defRPr sz="4000" b="1">
                <a:solidFill>
                  <a:srgbClr val="11376F"/>
                </a:solidFill>
                <a:latin typeface="Arial" pitchFamily="34" charset="0"/>
                <a:cs typeface="Arial" pitchFamily="34" charset="0"/>
              </a:defRPr>
            </a:lvl1pPr>
          </a:lstStyle>
          <a:p>
            <a:r>
              <a:rPr lang="en-US" dirty="0"/>
              <a:t>Click to edit Master title style</a:t>
            </a:r>
          </a:p>
        </p:txBody>
      </p:sp>
      <p:cxnSp>
        <p:nvCxnSpPr>
          <p:cNvPr id="8" name="Straight Connector 7"/>
          <p:cNvCxnSpPr/>
          <p:nvPr userDrawn="1"/>
        </p:nvCxnSpPr>
        <p:spPr>
          <a:xfrm>
            <a:off x="726018" y="1141620"/>
            <a:ext cx="10739965" cy="0"/>
          </a:xfrm>
          <a:prstGeom prst="line">
            <a:avLst/>
          </a:prstGeom>
          <a:ln>
            <a:solidFill>
              <a:srgbClr val="9BC87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
          </p:nvPr>
        </p:nvSpPr>
        <p:spPr>
          <a:xfrm>
            <a:off x="609600" y="1441342"/>
            <a:ext cx="10972800" cy="4684822"/>
          </a:xfrm>
        </p:spPr>
        <p:txBody>
          <a:bodyPr/>
          <a:lstStyle>
            <a:lvl1pPr>
              <a:defRPr>
                <a:solidFill>
                  <a:srgbClr val="11376F"/>
                </a:solidFill>
              </a:defRPr>
            </a:lvl1pPr>
            <a:lvl2pPr>
              <a:defRPr>
                <a:solidFill>
                  <a:srgbClr val="11376F"/>
                </a:solidFill>
              </a:defRPr>
            </a:lvl2pPr>
            <a:lvl3pPr>
              <a:defRPr>
                <a:solidFill>
                  <a:srgbClr val="11376F"/>
                </a:solidFill>
              </a:defRPr>
            </a:lvl3pPr>
            <a:lvl4pPr>
              <a:defRPr>
                <a:solidFill>
                  <a:srgbClr val="11376F"/>
                </a:solidFill>
              </a:defRPr>
            </a:lvl4pPr>
            <a:lvl5pPr>
              <a:defRPr>
                <a:solidFill>
                  <a:srgbClr val="11376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141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216744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BFF39-A1B3-495C-8165-55BFCE77E11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87366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4BFF39-A1B3-495C-8165-55BFCE77E11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87934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4BFF39-A1B3-495C-8165-55BFCE77E110}" type="datetimeFigureOut">
              <a:rPr lang="en-US" smtClean="0"/>
              <a:t>8/12/2021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169940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4BFF39-A1B3-495C-8165-55BFCE77E110}" type="datetimeFigureOut">
              <a:rPr lang="en-US" smtClean="0"/>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133366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BFF39-A1B3-495C-8165-55BFCE77E110}" type="datetimeFigureOut">
              <a:rPr lang="en-US" smtClean="0"/>
              <a:t>8/12/2021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00411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76306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14895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BFF39-A1B3-495C-8165-55BFCE77E110}" type="datetimeFigureOut">
              <a:rPr lang="en-US" smtClean="0"/>
              <a:t>8/12/2021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6003B-8C35-437B-96D0-A0A85B256F47}" type="slidenum">
              <a:rPr lang="en-US" smtClean="0"/>
              <a:t>‹#›</a:t>
            </a:fld>
            <a:endParaRPr lang="en-US" dirty="0"/>
          </a:p>
        </p:txBody>
      </p:sp>
    </p:spTree>
    <p:custDataLst>
      <p:tags r:id="rId14"/>
    </p:custDataLst>
    <p:extLst>
      <p:ext uri="{BB962C8B-B14F-4D97-AF65-F5344CB8AC3E}">
        <p14:creationId xmlns:p14="http://schemas.microsoft.com/office/powerpoint/2010/main" val="30493969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6000" b="1" kern="1200">
          <a:solidFill>
            <a:schemeClr val="accent6">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hyperlink" Target="https://www.cde.ca.gov/ta/tg/ca/parentguidetounderstand.asp"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2530" y="1772528"/>
            <a:ext cx="11046939" cy="2926979"/>
          </a:xfrm>
        </p:spPr>
        <p:txBody>
          <a:bodyPr>
            <a:noAutofit/>
          </a:bodyPr>
          <a:lstStyle/>
          <a:p>
            <a:r>
              <a:rPr lang="en-US" sz="9600" b="1" dirty="0"/>
              <a:t>Understanding the </a:t>
            </a:r>
            <a:br>
              <a:rPr lang="en-US" sz="9600" b="1" dirty="0"/>
            </a:br>
            <a:r>
              <a:rPr lang="en-US" sz="9600" b="1" dirty="0"/>
              <a:t>Physical Fitness Test (PFT)</a:t>
            </a:r>
            <a:endParaRPr lang="en-US" sz="16600" b="1" dirty="0"/>
          </a:p>
        </p:txBody>
      </p:sp>
    </p:spTree>
    <p:custDataLst>
      <p:tags r:id="rId1"/>
    </p:custDataLst>
    <p:extLst>
      <p:ext uri="{BB962C8B-B14F-4D97-AF65-F5344CB8AC3E}">
        <p14:creationId xmlns:p14="http://schemas.microsoft.com/office/powerpoint/2010/main" val="2182145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 More:</a:t>
            </a:r>
          </a:p>
        </p:txBody>
      </p:sp>
      <p:sp>
        <p:nvSpPr>
          <p:cNvPr id="3" name="Slide Content"/>
          <p:cNvSpPr>
            <a:spLocks noGrp="1"/>
          </p:cNvSpPr>
          <p:nvPr>
            <p:ph idx="1"/>
          </p:nvPr>
        </p:nvSpPr>
        <p:spPr/>
        <p:txBody>
          <a:bodyPr>
            <a:normAutofit/>
          </a:bodyPr>
          <a:lstStyle/>
          <a:p>
            <a:pPr marL="457200" indent="-457200"/>
            <a:r>
              <a:rPr lang="en-US" dirty="0">
                <a:sym typeface="Wingdings"/>
              </a:rPr>
              <a:t>Review the Parent Guide to Understanding</a:t>
            </a:r>
          </a:p>
          <a:p>
            <a:pPr marL="914400" lvl="1" indent="-457200"/>
            <a:r>
              <a:rPr lang="en-US" dirty="0">
                <a:sym typeface="Wingdings"/>
              </a:rPr>
              <a:t>Available in seven languages</a:t>
            </a:r>
          </a:p>
          <a:p>
            <a:pPr marL="914400" lvl="1" indent="-457200"/>
            <a:r>
              <a:rPr lang="en-US" dirty="0">
                <a:sym typeface="Wingdings"/>
                <a:hlinkClick r:id="rId4" tooltip="Parent Guide to Understanding Web Page"/>
              </a:rPr>
              <a:t>https://www.cde.ca.gov/ta/tg/ca/parentguidetounderstand.asp</a:t>
            </a:r>
            <a:r>
              <a:rPr lang="en-US" dirty="0">
                <a:sym typeface="Wingdings"/>
              </a:rPr>
              <a:t> </a:t>
            </a:r>
            <a:endParaRPr lang="en-US" dirty="0"/>
          </a:p>
        </p:txBody>
      </p:sp>
    </p:spTree>
    <p:custDataLst>
      <p:tags r:id="rId1"/>
    </p:custDataLst>
    <p:extLst>
      <p:ext uri="{BB962C8B-B14F-4D97-AF65-F5344CB8AC3E}">
        <p14:creationId xmlns:p14="http://schemas.microsoft.com/office/powerpoint/2010/main" val="1728277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pic>
        <p:nvPicPr>
          <p:cNvPr id="3" name="Content Placeholder 2" descr="Q&amp;A"/>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81013" y="1532192"/>
            <a:ext cx="6029973" cy="4720533"/>
          </a:xfrm>
        </p:spPr>
      </p:pic>
    </p:spTree>
    <p:custDataLst>
      <p:tags r:id="rId1"/>
    </p:custDataLst>
    <p:extLst>
      <p:ext uri="{BB962C8B-B14F-4D97-AF65-F5344CB8AC3E}">
        <p14:creationId xmlns:p14="http://schemas.microsoft.com/office/powerpoint/2010/main" val="2194287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a:t>
            </a:r>
          </a:p>
        </p:txBody>
      </p:sp>
      <p:pic>
        <p:nvPicPr>
          <p:cNvPr id="2" name="Content Placeholder 1" descr="Graphic illustration depicting the state of california with several students."/>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544511" y="1825625"/>
            <a:ext cx="3768978" cy="4351338"/>
          </a:xfrm>
        </p:spPr>
      </p:pic>
      <p:pic>
        <p:nvPicPr>
          <p:cNvPr id="4" name="Content Placeholder 3" descr="The test given to students in California is the FITNESSGRAM® developed by the Cooper Institute."/>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096000" y="2953051"/>
            <a:ext cx="5181600" cy="1336830"/>
          </a:xfrm>
        </p:spPr>
      </p:pic>
    </p:spTree>
    <p:custDataLst>
      <p:tags r:id="rId1"/>
    </p:custDataLst>
    <p:extLst>
      <p:ext uri="{BB962C8B-B14F-4D97-AF65-F5344CB8AC3E}">
        <p14:creationId xmlns:p14="http://schemas.microsoft.com/office/powerpoint/2010/main" val="4227529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a:t>
            </a:r>
          </a:p>
        </p:txBody>
      </p:sp>
      <p:pic>
        <p:nvPicPr>
          <p:cNvPr id="3" name="Content Placeholder 2" descr="Graphic illustration depicting a group of students running."/>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38200" y="2654265"/>
            <a:ext cx="5181600" cy="2694057"/>
          </a:xfrm>
        </p:spPr>
      </p:pic>
      <p:sp>
        <p:nvSpPr>
          <p:cNvPr id="6" name="Content Placeholder 5"/>
          <p:cNvSpPr>
            <a:spLocks noGrp="1"/>
          </p:cNvSpPr>
          <p:nvPr>
            <p:ph sz="half" idx="2"/>
          </p:nvPr>
        </p:nvSpPr>
        <p:spPr/>
        <p:txBody>
          <a:bodyPr anchor="ctr" anchorCtr="0">
            <a:normAutofit/>
          </a:bodyPr>
          <a:lstStyle/>
          <a:p>
            <a:pPr marL="0" indent="0" algn="ctr">
              <a:buNone/>
            </a:pPr>
            <a:r>
              <a:rPr lang="en-US" sz="4000" dirty="0"/>
              <a:t>The primary goal to the FITNESSGRAM is to assess the physical fitness of students.</a:t>
            </a:r>
          </a:p>
        </p:txBody>
      </p:sp>
    </p:spTree>
    <p:custDataLst>
      <p:tags r:id="rId1"/>
    </p:custDataLst>
    <p:extLst>
      <p:ext uri="{BB962C8B-B14F-4D97-AF65-F5344CB8AC3E}">
        <p14:creationId xmlns:p14="http://schemas.microsoft.com/office/powerpoint/2010/main" val="331478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a:t>
            </a:r>
          </a:p>
        </p:txBody>
      </p:sp>
      <p:pic>
        <p:nvPicPr>
          <p:cNvPr id="8" name="Content Placeholder 7" descr="The PFT is administered to students in grades 5, 7, and 9."/>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46804" y="1843123"/>
            <a:ext cx="9498391" cy="4316342"/>
          </a:xfrm>
        </p:spPr>
      </p:pic>
    </p:spTree>
    <p:custDataLst>
      <p:tags r:id="rId1"/>
    </p:custDataLst>
    <p:extLst>
      <p:ext uri="{BB962C8B-B14F-4D97-AF65-F5344CB8AC3E}">
        <p14:creationId xmlns:p14="http://schemas.microsoft.com/office/powerpoint/2010/main" val="3220093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a:t>
            </a:r>
          </a:p>
        </p:txBody>
      </p:sp>
      <p:pic>
        <p:nvPicPr>
          <p:cNvPr id="4" name="Content Placeholder 3" descr="Aerobic Capacity, Abdominal Strength and Endurance, Upper Body Strength and Endurance, Trunk Extensor and Flexibility, Body Composition, Flexibility."/>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38200" y="2194561"/>
            <a:ext cx="10771588" cy="2601188"/>
          </a:xfrm>
        </p:spPr>
      </p:pic>
    </p:spTree>
    <p:custDataLst>
      <p:tags r:id="rId1"/>
    </p:custDataLst>
    <p:extLst>
      <p:ext uri="{BB962C8B-B14F-4D97-AF65-F5344CB8AC3E}">
        <p14:creationId xmlns:p14="http://schemas.microsoft.com/office/powerpoint/2010/main" val="2309849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a:t>
            </a:r>
          </a:p>
        </p:txBody>
      </p:sp>
      <p:sp>
        <p:nvSpPr>
          <p:cNvPr id="4" name="Content Placeholder 3"/>
          <p:cNvSpPr>
            <a:spLocks noGrp="1"/>
          </p:cNvSpPr>
          <p:nvPr>
            <p:ph sz="half" idx="1"/>
          </p:nvPr>
        </p:nvSpPr>
        <p:spPr>
          <a:xfrm>
            <a:off x="838200" y="3078271"/>
            <a:ext cx="5181600" cy="1846043"/>
          </a:xfrm>
          <a:solidFill>
            <a:schemeClr val="accent6">
              <a:lumMod val="60000"/>
              <a:lumOff val="40000"/>
            </a:schemeClr>
          </a:solidFill>
        </p:spPr>
        <p:txBody>
          <a:bodyPr anchor="ctr" anchorCtr="0"/>
          <a:lstStyle/>
          <a:p>
            <a:pPr marL="0" indent="0" algn="ctr">
              <a:buNone/>
            </a:pPr>
            <a:r>
              <a:rPr lang="en-US" b="1" dirty="0"/>
              <a:t>February 1 – May 31</a:t>
            </a:r>
          </a:p>
        </p:txBody>
      </p:sp>
      <p:pic>
        <p:nvPicPr>
          <p:cNvPr id="3" name="Content Placeholder 2" descr="Graphic illustration depicting a calenda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46486" y="2019642"/>
            <a:ext cx="3633028" cy="3963303"/>
          </a:xfrm>
        </p:spPr>
      </p:pic>
    </p:spTree>
    <p:custDataLst>
      <p:tags r:id="rId1"/>
    </p:custDataLst>
    <p:extLst>
      <p:ext uri="{BB962C8B-B14F-4D97-AF65-F5344CB8AC3E}">
        <p14:creationId xmlns:p14="http://schemas.microsoft.com/office/powerpoint/2010/main" val="115024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Scores:</a:t>
            </a:r>
          </a:p>
        </p:txBody>
      </p:sp>
      <p:pic>
        <p:nvPicPr>
          <p:cNvPr id="8" name="Content Placeholder 7" descr="Screen capture displaying a preview of a sample PFT score report."/>
          <p:cNvPicPr>
            <a:picLocks noGrp="1" noChangeAspect="1"/>
          </p:cNvPicPr>
          <p:nvPr>
            <p:ph idx="1"/>
          </p:nvPr>
        </p:nvPicPr>
        <p:blipFill rotWithShape="1">
          <a:blip r:embed="rId4">
            <a:extLst>
              <a:ext uri="{28A0092B-C50C-407E-A947-70E740481C1C}">
                <a14:useLocalDpi xmlns:a14="http://schemas.microsoft.com/office/drawing/2010/main" val="0"/>
              </a:ext>
            </a:extLst>
          </a:blip>
          <a:srcRect b="10374"/>
          <a:stretch/>
        </p:blipFill>
        <p:spPr>
          <a:xfrm>
            <a:off x="1132496" y="1825625"/>
            <a:ext cx="9927007" cy="3899926"/>
          </a:xfrm>
          <a:prstGeom prst="rect">
            <a:avLst/>
          </a:prstGeom>
        </p:spPr>
      </p:pic>
    </p:spTree>
    <p:custDataLst>
      <p:tags r:id="rId1"/>
    </p:custDataLst>
    <p:extLst>
      <p:ext uri="{BB962C8B-B14F-4D97-AF65-F5344CB8AC3E}">
        <p14:creationId xmlns:p14="http://schemas.microsoft.com/office/powerpoint/2010/main" val="216215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365125"/>
            <a:ext cx="10841831" cy="1325563"/>
          </a:xfrm>
        </p:spPr>
        <p:txBody>
          <a:bodyPr/>
          <a:lstStyle/>
          <a:p>
            <a:r>
              <a:rPr lang="en-US" dirty="0"/>
              <a:t>Ask your child’s teacher:  </a:t>
            </a:r>
          </a:p>
        </p:txBody>
      </p:sp>
      <p:sp>
        <p:nvSpPr>
          <p:cNvPr id="3" name="Slide Content"/>
          <p:cNvSpPr>
            <a:spLocks noGrp="1"/>
          </p:cNvSpPr>
          <p:nvPr>
            <p:ph sz="half" idx="1"/>
          </p:nvPr>
        </p:nvSpPr>
        <p:spPr/>
        <p:txBody>
          <a:bodyPr>
            <a:normAutofit/>
          </a:bodyPr>
          <a:lstStyle/>
          <a:p>
            <a:r>
              <a:rPr lang="en-US" dirty="0"/>
              <a:t>Ask your child’s teacher:  </a:t>
            </a:r>
          </a:p>
          <a:p>
            <a:pPr marL="857250" lvl="1" indent="-457200"/>
            <a:r>
              <a:rPr lang="en-US" sz="2800" dirty="0"/>
              <a:t>In what areas is my child doing well?</a:t>
            </a:r>
          </a:p>
          <a:p>
            <a:pPr marL="857250" lvl="1" indent="-457200"/>
            <a:r>
              <a:rPr lang="en-US" sz="2800" dirty="0"/>
              <a:t>In what areas might my child need some extra support?</a:t>
            </a:r>
          </a:p>
          <a:p>
            <a:pPr marL="857250" lvl="1" indent="-457200"/>
            <a:r>
              <a:rPr lang="en-US" sz="2800" dirty="0"/>
              <a:t>How can I help support my child at home?</a:t>
            </a:r>
          </a:p>
          <a:p>
            <a:pPr marL="857250" lvl="1" indent="-457200"/>
            <a:r>
              <a:rPr lang="en-US" sz="2800" dirty="0"/>
              <a:t>How are you supporting my child at school?</a:t>
            </a:r>
          </a:p>
          <a:p>
            <a:pPr marL="857250" lvl="1" indent="-457200"/>
            <a:endParaRPr lang="en-US" sz="2800" dirty="0"/>
          </a:p>
          <a:p>
            <a:pPr marL="457200" indent="-457200"/>
            <a:endParaRPr lang="en-US" dirty="0"/>
          </a:p>
          <a:p>
            <a:pPr marL="1714500" lvl="3" indent="-457200"/>
            <a:endParaRPr lang="en-US" dirty="0"/>
          </a:p>
          <a:p>
            <a:pPr marL="0" indent="0"/>
            <a:endParaRPr lang="en-US" dirty="0"/>
          </a:p>
        </p:txBody>
      </p:sp>
      <p:pic>
        <p:nvPicPr>
          <p:cNvPr id="7" name="Content Placeholder 6" descr="Graphic illustration depicting a teacher reaching out to shake hands with a student's parent."/>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258392"/>
            <a:ext cx="5181600" cy="3485803"/>
          </a:xfrm>
        </p:spPr>
      </p:pic>
    </p:spTree>
    <p:custDataLst>
      <p:tags r:id="rId1"/>
    </p:custDataLst>
    <p:extLst>
      <p:ext uri="{BB962C8B-B14F-4D97-AF65-F5344CB8AC3E}">
        <p14:creationId xmlns:p14="http://schemas.microsoft.com/office/powerpoint/2010/main" val="65992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834688" cy="1325563"/>
          </a:xfrm>
        </p:spPr>
        <p:txBody>
          <a:bodyPr/>
          <a:lstStyle/>
          <a:p>
            <a:r>
              <a:rPr lang="en-US" dirty="0"/>
              <a:t>Help Your Child Succeed </a:t>
            </a:r>
          </a:p>
        </p:txBody>
      </p:sp>
      <p:sp>
        <p:nvSpPr>
          <p:cNvPr id="3" name="Slide Content"/>
          <p:cNvSpPr>
            <a:spLocks noGrp="1"/>
          </p:cNvSpPr>
          <p:nvPr>
            <p:ph sz="half" idx="1"/>
          </p:nvPr>
        </p:nvSpPr>
        <p:spPr>
          <a:xfrm>
            <a:off x="838200" y="1825625"/>
            <a:ext cx="6440424" cy="4351338"/>
          </a:xfrm>
        </p:spPr>
        <p:txBody>
          <a:bodyPr>
            <a:normAutofit/>
          </a:bodyPr>
          <a:lstStyle/>
          <a:p>
            <a:r>
              <a:rPr lang="en-US" sz="3200" dirty="0"/>
              <a:t>Talk with your child about the test.</a:t>
            </a:r>
          </a:p>
          <a:p>
            <a:r>
              <a:rPr lang="en-US" sz="3200" dirty="0"/>
              <a:t>60 minutes of activity every day.</a:t>
            </a:r>
          </a:p>
          <a:p>
            <a:r>
              <a:rPr lang="en-US" sz="3200" dirty="0"/>
              <a:t>Get a good night’s sleep and eat a nutritious breakfast before testing.</a:t>
            </a:r>
          </a:p>
          <a:p>
            <a:r>
              <a:rPr lang="en-US" sz="3200" dirty="0"/>
              <a:t>Help your child plan fitness activities to meet their goals. </a:t>
            </a:r>
          </a:p>
        </p:txBody>
      </p:sp>
      <p:pic>
        <p:nvPicPr>
          <p:cNvPr id="4" name="Content Placeholder 3" descr="Graphic illustration depicting a student and parent riding bikes togethe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82154" y="3497493"/>
            <a:ext cx="6727348" cy="3094011"/>
          </a:xfrm>
        </p:spPr>
      </p:pic>
    </p:spTree>
    <p:custDataLst>
      <p:tags r:id="rId1"/>
    </p:custDataLst>
    <p:extLst>
      <p:ext uri="{BB962C8B-B14F-4D97-AF65-F5344CB8AC3E}">
        <p14:creationId xmlns:p14="http://schemas.microsoft.com/office/powerpoint/2010/main" val="25146964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3RZl5Osb"/>
  <p:tag name="ARTICULATE_DESIGN_ID_WESTED-POWERPOINT-TEMPLATE" val="lqJCGnH6"/>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89E93F9BACF645BE4122E428189838" ma:contentTypeVersion="9" ma:contentTypeDescription="Create a new document." ma:contentTypeScope="" ma:versionID="0fe356c8a87a526e155e71a7eef8678c">
  <xsd:schema xmlns:xsd="http://www.w3.org/2001/XMLSchema" xmlns:xs="http://www.w3.org/2001/XMLSchema" xmlns:p="http://schemas.microsoft.com/office/2006/metadata/properties" xmlns:ns2="ac0dddc7-4c2c-4aeb-a23f-99e6b6e539ca" xmlns:ns3="a0418426-c5f8-402e-bb59-418b3820d74c" targetNamespace="http://schemas.microsoft.com/office/2006/metadata/properties" ma:root="true" ma:fieldsID="c43963434cfc8e810ea0ee2557bd028f" ns2:_="" ns3:_="">
    <xsd:import namespace="ac0dddc7-4c2c-4aeb-a23f-99e6b6e539ca"/>
    <xsd:import namespace="a0418426-c5f8-402e-bb59-418b3820d7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0dddc7-4c2c-4aeb-a23f-99e6b6e539c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418426-c5f8-402e-bb59-418b3820d74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8F7A3B-9FA4-4138-8F0D-3A4115E4AF8B}">
  <ds:schemaRefs>
    <ds:schemaRef ds:uri="http://schemas.microsoft.com/office/2006/documentManagement/types"/>
    <ds:schemaRef ds:uri="a0418426-c5f8-402e-bb59-418b3820d74c"/>
    <ds:schemaRef ds:uri="http://purl.org/dc/dcmitype/"/>
    <ds:schemaRef ds:uri="http://schemas.microsoft.com/office/infopath/2007/PartnerControls"/>
    <ds:schemaRef ds:uri="ac0dddc7-4c2c-4aeb-a23f-99e6b6e539ca"/>
    <ds:schemaRef ds:uri="http://purl.org/dc/elements/1.1/"/>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6C5CDA2B-B8BC-446B-9DEA-F1670497E6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0dddc7-4c2c-4aeb-a23f-99e6b6e539ca"/>
    <ds:schemaRef ds:uri="a0418426-c5f8-402e-bb59-418b3820d7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36A67D-9096-40F1-AB47-5AD020ACB7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6867</TotalTime>
  <Words>1064</Words>
  <Application>Microsoft Office PowerPoint</Application>
  <PresentationFormat>Widescreen</PresentationFormat>
  <Paragraphs>99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vt:lpstr>
      <vt:lpstr>Office Theme</vt:lpstr>
      <vt:lpstr>Understanding the  Physical Fitness Test (PFT)</vt:lpstr>
      <vt:lpstr>What:</vt:lpstr>
      <vt:lpstr>Why:</vt:lpstr>
      <vt:lpstr>Who:</vt:lpstr>
      <vt:lpstr>How:</vt:lpstr>
      <vt:lpstr>When:</vt:lpstr>
      <vt:lpstr>Scores:</vt:lpstr>
      <vt:lpstr>Ask your child’s teacher:  </vt:lpstr>
      <vt:lpstr>Help Your Child Succeed </vt:lpstr>
      <vt:lpstr>Learn More: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to Parents About the PFT - PFT (CA Dept of Education)</dc:title>
  <dc:subject>This powerpoint presentation is intended to be customized and distributed as a means of educating parents/guardians about the Physical Fitness Test (PFT).</dc:subject>
  <dc:creator>Cooke, Maryjo</dc:creator>
  <cp:lastModifiedBy>Cooke, Maryjo</cp:lastModifiedBy>
  <cp:revision>2</cp:revision>
  <cp:lastPrinted>2017-07-18T22:11:03Z</cp:lastPrinted>
  <dcterms:created xsi:type="dcterms:W3CDTF">2015-03-16T04:11:08Z</dcterms:created>
  <dcterms:modified xsi:type="dcterms:W3CDTF">2021-08-12T18:13:18Z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548B26D1-49EC-4DDA-9CA1-DEA02BDC749A</vt:lpwstr>
  </property>
  <property fmtid="{D5CDD505-2E9C-101B-9397-08002B2CF9AE}" pid="3" name="ArticulatePath">
    <vt:lpwstr>PPT for Understanding Summative Results v 7-18-17</vt:lpwstr>
  </property>
  <property fmtid="{D5CDD505-2E9C-101B-9397-08002B2CF9AE}" pid="4" name="Language">
    <vt:lpwstr>English</vt:lpwstr>
  </property>
  <property fmtid="{D5CDD505-2E9C-101B-9397-08002B2CF9AE}" pid="5" name="ContentTypeId">
    <vt:lpwstr>0x0101007489E93F9BACF645BE4122E428189838</vt:lpwstr>
  </property>
</Properties>
</file>